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6"/>
  </p:notesMasterIdLst>
  <p:handoutMasterIdLst>
    <p:handoutMasterId r:id="rId27"/>
  </p:handoutMasterIdLst>
  <p:sldIdLst>
    <p:sldId id="256" r:id="rId5"/>
    <p:sldId id="277" r:id="rId6"/>
    <p:sldId id="287" r:id="rId7"/>
    <p:sldId id="275" r:id="rId8"/>
    <p:sldId id="292" r:id="rId9"/>
    <p:sldId id="276" r:id="rId10"/>
    <p:sldId id="260" r:id="rId11"/>
    <p:sldId id="294" r:id="rId12"/>
    <p:sldId id="278" r:id="rId13"/>
    <p:sldId id="281" r:id="rId14"/>
    <p:sldId id="290" r:id="rId15"/>
    <p:sldId id="279" r:id="rId16"/>
    <p:sldId id="259" r:id="rId17"/>
    <p:sldId id="285" r:id="rId18"/>
    <p:sldId id="284" r:id="rId19"/>
    <p:sldId id="280" r:id="rId20"/>
    <p:sldId id="282" r:id="rId21"/>
    <p:sldId id="291" r:id="rId22"/>
    <p:sldId id="283" r:id="rId23"/>
    <p:sldId id="288" r:id="rId24"/>
    <p:sldId id="27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BERG, MARLENE" initials="GM" lastIdx="1" clrIdx="0">
    <p:extLst>
      <p:ext uri="{19B8F6BF-5375-455C-9EA6-DF929625EA0E}">
        <p15:presenceInfo xmlns:p15="http://schemas.microsoft.com/office/powerpoint/2012/main" userId="S-1-5-21-1512878923-3774292534-2656057289-11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LLINGFORD, KEVIN T." userId="38cc4611-0548-4efc-af7e-21877d7c6d1c" providerId="ADAL" clId="{37BE43A8-71A6-4CBC-9675-323D3F3A2B22}"/>
    <pc:docChg chg="delSld">
      <pc:chgData name="SHILLINGFORD, KEVIN T." userId="38cc4611-0548-4efc-af7e-21877d7c6d1c" providerId="ADAL" clId="{37BE43A8-71A6-4CBC-9675-323D3F3A2B22}" dt="2020-10-19T20:55:05.291" v="0" actId="2696"/>
      <pc:docMkLst>
        <pc:docMk/>
      </pc:docMkLst>
      <pc:sldChg chg="del">
        <pc:chgData name="SHILLINGFORD, KEVIN T." userId="38cc4611-0548-4efc-af7e-21877d7c6d1c" providerId="ADAL" clId="{37BE43A8-71A6-4CBC-9675-323D3F3A2B22}" dt="2020-10-19T20:55:05.291" v="0" actId="2696"/>
        <pc:sldMkLst>
          <pc:docMk/>
          <pc:sldMk cId="1325794366" sldId="2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13B0094-7790-4560-B7C3-85B017445306}" type="datetimeFigureOut">
              <a:rPr lang="en-US" smtClean="0"/>
              <a:t>10/19/2020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58D86E-B5E1-430F-8BF0-0C7F1D45EF7A}" type="slidenum">
              <a:rPr lang="en-US" smtClean="0"/>
              <a:t>‹#›</a:t>
            </a:fld>
            <a:endParaRPr lang="en-US"/>
          </a:p>
        </p:txBody>
      </p:sp>
    </p:spTree>
    <p:extLst>
      <p:ext uri="{BB962C8B-B14F-4D97-AF65-F5344CB8AC3E}">
        <p14:creationId xmlns:p14="http://schemas.microsoft.com/office/powerpoint/2010/main" val="2015056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A3FC3A-F02E-494E-BFB5-506129D06F67}" type="datetimeFigureOut">
              <a:rPr lang="en-US" smtClean="0"/>
              <a:t>10/19/2020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6096A8-B7D4-4BB0-879D-4721AA8B228E}" type="slidenum">
              <a:rPr lang="en-US" smtClean="0"/>
              <a:t>‹#›</a:t>
            </a:fld>
            <a:endParaRPr lang="en-US"/>
          </a:p>
        </p:txBody>
      </p:sp>
    </p:spTree>
    <p:extLst>
      <p:ext uri="{BB962C8B-B14F-4D97-AF65-F5344CB8AC3E}">
        <p14:creationId xmlns:p14="http://schemas.microsoft.com/office/powerpoint/2010/main" val="101821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ED8BA5A3-07F4-40A9-9829-8D591EC9A950}" type="datetimeFigureOut">
              <a:rPr lang="en-US" smtClean="0"/>
              <a:t>10/19/2020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6B8737C-1D2E-4490-9DFB-2D0267836CB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50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8BA5A3-07F4-40A9-9829-8D591EC9A950}"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8737C-1D2E-4490-9DFB-2D0267836CBA}" type="slidenum">
              <a:rPr lang="en-US" smtClean="0"/>
              <a:t>‹#›</a:t>
            </a:fld>
            <a:endParaRPr lang="en-US"/>
          </a:p>
        </p:txBody>
      </p:sp>
    </p:spTree>
    <p:extLst>
      <p:ext uri="{BB962C8B-B14F-4D97-AF65-F5344CB8AC3E}">
        <p14:creationId xmlns:p14="http://schemas.microsoft.com/office/powerpoint/2010/main" val="4185404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BA5A3-07F4-40A9-9829-8D591EC9A95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8737C-1D2E-4490-9DFB-2D0267836CB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012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BA5A3-07F4-40A9-9829-8D591EC9A95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8737C-1D2E-4490-9DFB-2D0267836CB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829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BA5A3-07F4-40A9-9829-8D591EC9A95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8737C-1D2E-4490-9DFB-2D0267836CBA}" type="slidenum">
              <a:rPr lang="en-US" smtClean="0"/>
              <a:t>‹#›</a:t>
            </a:fld>
            <a:endParaRPr lang="en-US"/>
          </a:p>
        </p:txBody>
      </p:sp>
    </p:spTree>
    <p:extLst>
      <p:ext uri="{BB962C8B-B14F-4D97-AF65-F5344CB8AC3E}">
        <p14:creationId xmlns:p14="http://schemas.microsoft.com/office/powerpoint/2010/main" val="2134016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BA5A3-07F4-40A9-9829-8D591EC9A95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8737C-1D2E-4490-9DFB-2D0267836CB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30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BA5A3-07F4-40A9-9829-8D591EC9A95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8737C-1D2E-4490-9DFB-2D0267836CB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641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BA5A3-07F4-40A9-9829-8D591EC9A95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8737C-1D2E-4490-9DFB-2D0267836CB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879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BA5A3-07F4-40A9-9829-8D591EC9A95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8737C-1D2E-4490-9DFB-2D0267836CB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02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BA5A3-07F4-40A9-9829-8D591EC9A95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8737C-1D2E-4490-9DFB-2D0267836CBA}" type="slidenum">
              <a:rPr lang="en-US" smtClean="0"/>
              <a:t>‹#›</a:t>
            </a:fld>
            <a:endParaRPr lang="en-US"/>
          </a:p>
        </p:txBody>
      </p:sp>
    </p:spTree>
    <p:extLst>
      <p:ext uri="{BB962C8B-B14F-4D97-AF65-F5344CB8AC3E}">
        <p14:creationId xmlns:p14="http://schemas.microsoft.com/office/powerpoint/2010/main" val="1908345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BA5A3-07F4-40A9-9829-8D591EC9A95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8737C-1D2E-4490-9DFB-2D0267836CB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104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8BA5A3-07F4-40A9-9829-8D591EC9A950}"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8737C-1D2E-4490-9DFB-2D0267836CBA}" type="slidenum">
              <a:rPr lang="en-US" smtClean="0"/>
              <a:t>‹#›</a:t>
            </a:fld>
            <a:endParaRPr lang="en-US"/>
          </a:p>
        </p:txBody>
      </p:sp>
    </p:spTree>
    <p:extLst>
      <p:ext uri="{BB962C8B-B14F-4D97-AF65-F5344CB8AC3E}">
        <p14:creationId xmlns:p14="http://schemas.microsoft.com/office/powerpoint/2010/main" val="240857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8BA5A3-07F4-40A9-9829-8D591EC9A950}"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8737C-1D2E-4490-9DFB-2D0267836CB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8363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8BA5A3-07F4-40A9-9829-8D591EC9A950}"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8737C-1D2E-4490-9DFB-2D0267836CB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60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BA5A3-07F4-40A9-9829-8D591EC9A950}"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8737C-1D2E-4490-9DFB-2D0267836CBA}" type="slidenum">
              <a:rPr lang="en-US" smtClean="0"/>
              <a:t>‹#›</a:t>
            </a:fld>
            <a:endParaRPr lang="en-US"/>
          </a:p>
        </p:txBody>
      </p:sp>
    </p:spTree>
    <p:extLst>
      <p:ext uri="{BB962C8B-B14F-4D97-AF65-F5344CB8AC3E}">
        <p14:creationId xmlns:p14="http://schemas.microsoft.com/office/powerpoint/2010/main" val="1283735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8BA5A3-07F4-40A9-9829-8D591EC9A950}"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8737C-1D2E-4490-9DFB-2D0267836CB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020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8BA5A3-07F4-40A9-9829-8D591EC9A950}"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8737C-1D2E-4490-9DFB-2D0267836CBA}" type="slidenum">
              <a:rPr lang="en-US" smtClean="0"/>
              <a:t>‹#›</a:t>
            </a:fld>
            <a:endParaRPr lang="en-US"/>
          </a:p>
        </p:txBody>
      </p:sp>
    </p:spTree>
    <p:extLst>
      <p:ext uri="{BB962C8B-B14F-4D97-AF65-F5344CB8AC3E}">
        <p14:creationId xmlns:p14="http://schemas.microsoft.com/office/powerpoint/2010/main" val="357233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8BA5A3-07F4-40A9-9829-8D591EC9A950}" type="datetimeFigureOut">
              <a:rPr lang="en-US" smtClean="0"/>
              <a:t>10/19/2020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B8737C-1D2E-4490-9DFB-2D0267836CBA}" type="slidenum">
              <a:rPr lang="en-US" smtClean="0"/>
              <a:t>‹#›</a:t>
            </a:fld>
            <a:endParaRPr lang="en-US"/>
          </a:p>
        </p:txBody>
      </p:sp>
    </p:spTree>
    <p:extLst>
      <p:ext uri="{BB962C8B-B14F-4D97-AF65-F5344CB8AC3E}">
        <p14:creationId xmlns:p14="http://schemas.microsoft.com/office/powerpoint/2010/main" val="16313870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bsd.org/Page/28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bsd.sharepoint.com/:b:/s/HolicongMiddleSchool/ETUTO9a9kBBKhTpF3LSCGx0Bhzxzta3tFDhIxqy3hs-Dpw?e=6Ehp65" TargetMode="External"/><Relationship Id="rId2" Type="http://schemas.openxmlformats.org/officeDocument/2006/relationships/hyperlink" Target="https://cbsd.sharepoint.com/:b:/s/HolicongMiddleSchool/ETpca04S7y5FtMpPuXs6VfsBW70xiHqGcHZ3YcYeks0uog?e=I5HFG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bsd.org/Page/4394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olicongathletic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holicongathletic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evideo.com/view/1875173877" TargetMode="External"/><Relationship Id="rId2" Type="http://schemas.openxmlformats.org/officeDocument/2006/relationships/hyperlink" Target="https://www.cbsd.org/Page/449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PARENT COUNCIL	</a:t>
            </a:r>
          </a:p>
        </p:txBody>
      </p:sp>
      <p:sp>
        <p:nvSpPr>
          <p:cNvPr id="3" name="Subtitle 2"/>
          <p:cNvSpPr>
            <a:spLocks noGrp="1"/>
          </p:cNvSpPr>
          <p:nvPr>
            <p:ph type="subTitle" idx="1"/>
          </p:nvPr>
        </p:nvSpPr>
        <p:spPr/>
        <p:txBody>
          <a:bodyPr/>
          <a:lstStyle/>
          <a:p>
            <a:r>
              <a:rPr lang="en-US"/>
              <a:t>10/15/20</a:t>
            </a:r>
          </a:p>
        </p:txBody>
      </p:sp>
    </p:spTree>
    <p:extLst>
      <p:ext uri="{BB962C8B-B14F-4D97-AF65-F5344CB8AC3E}">
        <p14:creationId xmlns:p14="http://schemas.microsoft.com/office/powerpoint/2010/main" val="1993834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Guidance Updates</a:t>
            </a:r>
          </a:p>
        </p:txBody>
      </p:sp>
      <p:sp>
        <p:nvSpPr>
          <p:cNvPr id="3" name="Content Placeholder 2"/>
          <p:cNvSpPr>
            <a:spLocks noGrp="1"/>
          </p:cNvSpPr>
          <p:nvPr>
            <p:ph idx="1"/>
          </p:nvPr>
        </p:nvSpPr>
        <p:spPr>
          <a:xfrm>
            <a:off x="1295402" y="2611796"/>
            <a:ext cx="9601196" cy="3318936"/>
          </a:xfrm>
        </p:spPr>
        <p:txBody>
          <a:bodyPr/>
          <a:lstStyle/>
          <a:p>
            <a:r>
              <a:rPr lang="en-US">
                <a:ea typeface="+mn-lt"/>
                <a:cs typeface="+mn-lt"/>
              </a:rPr>
              <a:t>New Student Group – This is for new students to CBSD.</a:t>
            </a:r>
          </a:p>
          <a:p>
            <a:r>
              <a:rPr lang="en-US">
                <a:ea typeface="+mn-lt"/>
                <a:cs typeface="+mn-lt"/>
              </a:rPr>
              <a:t>General Student Groups – students can self-select.  Forms being sent to students.</a:t>
            </a:r>
          </a:p>
          <a:p>
            <a:r>
              <a:rPr lang="en-US">
                <a:ea typeface="+mn-lt"/>
                <a:cs typeface="+mn-lt"/>
              </a:rPr>
              <a:t>Success Plan and Naviance - </a:t>
            </a:r>
            <a:r>
              <a:rPr lang="en-US">
                <a:ea typeface="+mn-lt"/>
                <a:cs typeface="+mn-lt"/>
                <a:hlinkClick r:id="rId2"/>
              </a:rPr>
              <a:t>https://www.cbsd.org/Page/289</a:t>
            </a:r>
            <a:r>
              <a:rPr lang="en-US">
                <a:ea typeface="+mn-lt"/>
                <a:cs typeface="+mn-lt"/>
              </a:rPr>
              <a:t> .  Success Plan documents and videos </a:t>
            </a:r>
          </a:p>
          <a:p>
            <a:r>
              <a:rPr lang="en-US"/>
              <a:t>Collecting Ideas for Further Socialization – Will send out survey.  Shared virtual lunch idea.</a:t>
            </a:r>
          </a:p>
          <a:p>
            <a:pPr marL="0" indent="0">
              <a:buNone/>
            </a:pPr>
            <a:endParaRPr lang="en-US"/>
          </a:p>
        </p:txBody>
      </p:sp>
    </p:spTree>
    <p:extLst>
      <p:ext uri="{BB962C8B-B14F-4D97-AF65-F5344CB8AC3E}">
        <p14:creationId xmlns:p14="http://schemas.microsoft.com/office/powerpoint/2010/main" val="1807514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25C743-EB0D-4128-83BB-D4FE86B26870}"/>
              </a:ext>
            </a:extLst>
          </p:cNvPr>
          <p:cNvSpPr>
            <a:spLocks noGrp="1"/>
          </p:cNvSpPr>
          <p:nvPr>
            <p:ph type="title"/>
          </p:nvPr>
        </p:nvSpPr>
        <p:spPr>
          <a:xfrm>
            <a:off x="929140" y="972766"/>
            <a:ext cx="2835464" cy="1254868"/>
          </a:xfrm>
        </p:spPr>
        <p:txBody>
          <a:bodyPr anchor="b">
            <a:normAutofit/>
          </a:bodyPr>
          <a:lstStyle/>
          <a:p>
            <a:r>
              <a:rPr lang="en-US" sz="2800">
                <a:solidFill>
                  <a:srgbClr val="262626"/>
                </a:solidFill>
              </a:rPr>
              <a:t>Success Plan</a:t>
            </a:r>
          </a:p>
        </p:txBody>
      </p:sp>
      <p:sp>
        <p:nvSpPr>
          <p:cNvPr id="9" name="Content Placeholder 8">
            <a:extLst>
              <a:ext uri="{FF2B5EF4-FFF2-40B4-BE49-F238E27FC236}">
                <a16:creationId xmlns:a16="http://schemas.microsoft.com/office/drawing/2014/main" id="{977D69B0-6892-45E5-82E6-93A99D73C3C9}"/>
              </a:ext>
            </a:extLst>
          </p:cNvPr>
          <p:cNvSpPr>
            <a:spLocks noGrp="1"/>
          </p:cNvSpPr>
          <p:nvPr>
            <p:ph idx="1"/>
          </p:nvPr>
        </p:nvSpPr>
        <p:spPr>
          <a:xfrm>
            <a:off x="929141" y="2430471"/>
            <a:ext cx="2835464" cy="3552039"/>
          </a:xfrm>
        </p:spPr>
        <p:txBody>
          <a:bodyPr>
            <a:normAutofit/>
          </a:bodyPr>
          <a:lstStyle/>
          <a:p>
            <a:pPr marL="0" indent="0">
              <a:buNone/>
            </a:pPr>
            <a:r>
              <a:rPr lang="en-US" sz="1800">
                <a:solidFill>
                  <a:srgbClr val="262626"/>
                </a:solidFill>
              </a:rPr>
              <a:t>All resources are on the grade level canvas pages!</a:t>
            </a:r>
          </a:p>
        </p:txBody>
      </p:sp>
      <p:sp useBgFill="1">
        <p:nvSpPr>
          <p:cNvPr id="18" name="Rectangle 1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E63A2A5-DF8E-402E-A008-64087CB2A9C8}"/>
              </a:ext>
            </a:extLst>
          </p:cNvPr>
          <p:cNvPicPr>
            <a:picLocks noChangeAspect="1"/>
          </p:cNvPicPr>
          <p:nvPr/>
        </p:nvPicPr>
        <p:blipFill>
          <a:blip r:embed="rId3"/>
          <a:stretch>
            <a:fillRect/>
          </a:stretch>
        </p:blipFill>
        <p:spPr>
          <a:xfrm>
            <a:off x="4860351" y="1600200"/>
            <a:ext cx="7266788" cy="3960399"/>
          </a:xfrm>
          <a:prstGeom prst="rect">
            <a:avLst/>
          </a:prstGeom>
        </p:spPr>
      </p:pic>
    </p:spTree>
    <p:extLst>
      <p:ext uri="{BB962C8B-B14F-4D97-AF65-F5344CB8AC3E}">
        <p14:creationId xmlns:p14="http://schemas.microsoft.com/office/powerpoint/2010/main" val="2117571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Health &amp; Safety Plan</a:t>
            </a:r>
          </a:p>
        </p:txBody>
      </p:sp>
      <p:sp>
        <p:nvSpPr>
          <p:cNvPr id="3" name="Content Placeholder 2"/>
          <p:cNvSpPr>
            <a:spLocks noGrp="1"/>
          </p:cNvSpPr>
          <p:nvPr>
            <p:ph idx="1"/>
          </p:nvPr>
        </p:nvSpPr>
        <p:spPr>
          <a:xfrm>
            <a:off x="1295402" y="2611796"/>
            <a:ext cx="9601196" cy="3318936"/>
          </a:xfrm>
        </p:spPr>
        <p:txBody>
          <a:bodyPr>
            <a:normAutofit fontScale="70000" lnSpcReduction="20000"/>
          </a:bodyPr>
          <a:lstStyle/>
          <a:p>
            <a:pPr>
              <a:buFont typeface="Wingdings" panose="05000000000000000000" pitchFamily="2" charset="2"/>
              <a:buChar char="ü"/>
            </a:pPr>
            <a:r>
              <a:rPr lang="en-US"/>
              <a:t>Attendance Procedures</a:t>
            </a:r>
          </a:p>
          <a:p>
            <a:pPr lvl="1">
              <a:buFont typeface="Wingdings" panose="05000000000000000000" pitchFamily="2" charset="2"/>
              <a:buChar char="ü"/>
            </a:pPr>
            <a:r>
              <a:rPr lang="en-US"/>
              <a:t>Cameras to Start Class – Expectation at beginning of class for attendance &amp; smooth start to class (reminding students can take time and make process longer than needed).</a:t>
            </a:r>
          </a:p>
          <a:p>
            <a:pPr lvl="1">
              <a:buFont typeface="Wingdings" panose="05000000000000000000" pitchFamily="2" charset="2"/>
              <a:buChar char="ü"/>
            </a:pPr>
            <a:r>
              <a:rPr lang="en-US"/>
              <a:t>Excuse/Absence Notes – These need</a:t>
            </a:r>
          </a:p>
          <a:p>
            <a:pPr>
              <a:buFont typeface="Wingdings" panose="05000000000000000000" pitchFamily="2" charset="2"/>
              <a:buChar char="ü"/>
            </a:pPr>
            <a:r>
              <a:rPr lang="en-US"/>
              <a:t>Dismissal Procedures</a:t>
            </a:r>
          </a:p>
          <a:p>
            <a:pPr lvl="1">
              <a:buFont typeface="Wingdings" panose="05000000000000000000" pitchFamily="2" charset="2"/>
              <a:buChar char="ü"/>
            </a:pPr>
            <a:r>
              <a:rPr lang="en-US"/>
              <a:t>Staggered Dismissal</a:t>
            </a:r>
          </a:p>
          <a:p>
            <a:pPr>
              <a:buFont typeface="Wingdings" panose="05000000000000000000" pitchFamily="2" charset="2"/>
              <a:buChar char="ü"/>
            </a:pPr>
            <a:r>
              <a:rPr lang="en-US"/>
              <a:t>Car Riders – Pickup/Dropoff</a:t>
            </a:r>
          </a:p>
          <a:p>
            <a:pPr lvl="1">
              <a:buFont typeface="Wingdings" panose="05000000000000000000" pitchFamily="2" charset="2"/>
              <a:buChar char="ü"/>
            </a:pPr>
            <a:r>
              <a:rPr lang="en-US"/>
              <a:t>7:20 - If riders come after 7:20 – Mrs. D will be at music hallway until 7:28 – after that students need to report to front office (first period starts promptly at 7:30 and students need to be in class in person &amp; online – students being tardy “physically/online” – this has an effect on entire class – has always been the case in traditional but now more transparent in current setting and asking for all students to be in class “in person or live on camera” at 7:30 and the beginning of each class.  Since we cannot control this at school level in-person in traditional sense – asking for all parent and student support to follow expectation to ensure class time is maximized and teachers can focus the 44 minutes on teaching &amp; learning.</a:t>
            </a:r>
          </a:p>
          <a:p>
            <a:pPr marL="0" indent="0">
              <a:buNone/>
            </a:pPr>
            <a:endParaRPr lang="en-US"/>
          </a:p>
        </p:txBody>
      </p:sp>
    </p:spTree>
    <p:extLst>
      <p:ext uri="{BB962C8B-B14F-4D97-AF65-F5344CB8AC3E}">
        <p14:creationId xmlns:p14="http://schemas.microsoft.com/office/powerpoint/2010/main" val="4193388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Technology Updates</a:t>
            </a:r>
            <a:br>
              <a:rPr lang="en-US"/>
            </a:br>
            <a:r>
              <a:rPr lang="en-US"/>
              <a:t>Kevin, Mike, Anthony, Greg, Karen, Melissa</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a:hlinkClick r:id="rId2"/>
              </a:rPr>
              <a:t>Tech Office Hours</a:t>
            </a:r>
            <a:endParaRPr lang="en-US"/>
          </a:p>
          <a:p>
            <a:pPr>
              <a:buFont typeface="Wingdings" panose="05000000000000000000" pitchFamily="2" charset="2"/>
              <a:buChar char="ü"/>
            </a:pPr>
            <a:r>
              <a:rPr lang="en-US"/>
              <a:t>Laptop Procedures</a:t>
            </a:r>
          </a:p>
          <a:p>
            <a:pPr>
              <a:buFont typeface="Wingdings" panose="05000000000000000000" pitchFamily="2" charset="2"/>
              <a:buChar char="ü"/>
            </a:pPr>
            <a:r>
              <a:rPr lang="en-US">
                <a:hlinkClick r:id="rId3"/>
              </a:rPr>
              <a:t>ROCKET</a:t>
            </a:r>
            <a:endParaRPr lang="en-US"/>
          </a:p>
        </p:txBody>
      </p:sp>
    </p:spTree>
    <p:extLst>
      <p:ext uri="{BB962C8B-B14F-4D97-AF65-F5344CB8AC3E}">
        <p14:creationId xmlns:p14="http://schemas.microsoft.com/office/powerpoint/2010/main" val="127762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062C43-640E-43C7-A71E-8CF90BADB4D7}"/>
              </a:ext>
            </a:extLst>
          </p:cNvPr>
          <p:cNvSpPr>
            <a:spLocks noGrp="1"/>
          </p:cNvSpPr>
          <p:nvPr>
            <p:ph type="title"/>
          </p:nvPr>
        </p:nvSpPr>
        <p:spPr>
          <a:xfrm>
            <a:off x="929140" y="972766"/>
            <a:ext cx="2835464" cy="1254868"/>
          </a:xfrm>
        </p:spPr>
        <p:txBody>
          <a:bodyPr anchor="b">
            <a:normAutofit/>
          </a:bodyPr>
          <a:lstStyle/>
          <a:p>
            <a:r>
              <a:rPr lang="en-US" sz="2800">
                <a:solidFill>
                  <a:srgbClr val="262626"/>
                </a:solidFill>
              </a:rPr>
              <a:t>Help Desk</a:t>
            </a:r>
          </a:p>
        </p:txBody>
      </p:sp>
      <p:sp>
        <p:nvSpPr>
          <p:cNvPr id="9" name="Content Placeholder 8">
            <a:extLst>
              <a:ext uri="{FF2B5EF4-FFF2-40B4-BE49-F238E27FC236}">
                <a16:creationId xmlns:a16="http://schemas.microsoft.com/office/drawing/2014/main" id="{EECE892B-064E-4377-9687-A232F386D029}"/>
              </a:ext>
            </a:extLst>
          </p:cNvPr>
          <p:cNvSpPr>
            <a:spLocks noGrp="1"/>
          </p:cNvSpPr>
          <p:nvPr>
            <p:ph idx="1"/>
          </p:nvPr>
        </p:nvSpPr>
        <p:spPr>
          <a:xfrm>
            <a:off x="929141" y="2430471"/>
            <a:ext cx="2835464" cy="3552039"/>
          </a:xfrm>
        </p:spPr>
        <p:txBody>
          <a:bodyPr>
            <a:normAutofit/>
          </a:bodyPr>
          <a:lstStyle/>
          <a:p>
            <a:r>
              <a:rPr lang="en-US" sz="1800">
                <a:solidFill>
                  <a:srgbClr val="262626"/>
                </a:solidFill>
              </a:rPr>
              <a:t>Students can go to help desk during resource or other available time with teacher permission.</a:t>
            </a:r>
          </a:p>
        </p:txBody>
      </p:sp>
      <p:sp useBgFill="1">
        <p:nvSpPr>
          <p:cNvPr id="18" name="Rectangle 1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9EA8F56-03F9-477A-98E8-69228FBD23B3}"/>
              </a:ext>
            </a:extLst>
          </p:cNvPr>
          <p:cNvPicPr>
            <a:picLocks noChangeAspect="1"/>
          </p:cNvPicPr>
          <p:nvPr/>
        </p:nvPicPr>
        <p:blipFill>
          <a:blip r:embed="rId3"/>
          <a:stretch>
            <a:fillRect/>
          </a:stretch>
        </p:blipFill>
        <p:spPr>
          <a:xfrm>
            <a:off x="4844702" y="609602"/>
            <a:ext cx="7247214" cy="5562235"/>
          </a:xfrm>
          <a:prstGeom prst="rect">
            <a:avLst/>
          </a:prstGeom>
        </p:spPr>
      </p:pic>
    </p:spTree>
    <p:extLst>
      <p:ext uri="{BB962C8B-B14F-4D97-AF65-F5344CB8AC3E}">
        <p14:creationId xmlns:p14="http://schemas.microsoft.com/office/powerpoint/2010/main" val="3776294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28387A1-E09B-4A2A-9B38-47A16A47C6B5}"/>
              </a:ext>
            </a:extLst>
          </p:cNvPr>
          <p:cNvSpPr>
            <a:spLocks noGrp="1"/>
          </p:cNvSpPr>
          <p:nvPr>
            <p:ph type="title"/>
          </p:nvPr>
        </p:nvSpPr>
        <p:spPr>
          <a:xfrm>
            <a:off x="929140" y="972766"/>
            <a:ext cx="2835464" cy="1254868"/>
          </a:xfrm>
        </p:spPr>
        <p:txBody>
          <a:bodyPr anchor="b">
            <a:normAutofit/>
          </a:bodyPr>
          <a:lstStyle/>
          <a:p>
            <a:r>
              <a:rPr lang="en-US" sz="2800">
                <a:solidFill>
                  <a:srgbClr val="262626"/>
                </a:solidFill>
              </a:rPr>
              <a:t>Troubleshooting Computer Issues</a:t>
            </a:r>
          </a:p>
        </p:txBody>
      </p:sp>
      <p:sp>
        <p:nvSpPr>
          <p:cNvPr id="9" name="Content Placeholder 8">
            <a:extLst>
              <a:ext uri="{FF2B5EF4-FFF2-40B4-BE49-F238E27FC236}">
                <a16:creationId xmlns:a16="http://schemas.microsoft.com/office/drawing/2014/main" id="{EBE83ECA-FD13-46D7-A7D0-0E4BC5EA07EC}"/>
              </a:ext>
            </a:extLst>
          </p:cNvPr>
          <p:cNvSpPr>
            <a:spLocks noGrp="1"/>
          </p:cNvSpPr>
          <p:nvPr>
            <p:ph idx="1"/>
          </p:nvPr>
        </p:nvSpPr>
        <p:spPr>
          <a:xfrm>
            <a:off x="929141" y="2430471"/>
            <a:ext cx="2835464" cy="3552039"/>
          </a:xfrm>
        </p:spPr>
        <p:txBody>
          <a:bodyPr>
            <a:normAutofit/>
          </a:bodyPr>
          <a:lstStyle/>
          <a:p>
            <a:r>
              <a:rPr lang="en-US" sz="1800">
                <a:solidFill>
                  <a:srgbClr val="262626"/>
                </a:solidFill>
              </a:rPr>
              <a:t>Students follow the steps of ROCKET to troubleshoot technology issues.</a:t>
            </a:r>
          </a:p>
        </p:txBody>
      </p:sp>
      <p:sp useBgFill="1">
        <p:nvSpPr>
          <p:cNvPr id="18" name="Rectangle 1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91E845E-4742-4CF9-BAEF-641049C20A36}"/>
              </a:ext>
            </a:extLst>
          </p:cNvPr>
          <p:cNvPicPr>
            <a:picLocks noChangeAspect="1"/>
          </p:cNvPicPr>
          <p:nvPr/>
        </p:nvPicPr>
        <p:blipFill>
          <a:blip r:embed="rId3"/>
          <a:stretch>
            <a:fillRect/>
          </a:stretch>
        </p:blipFill>
        <p:spPr>
          <a:xfrm>
            <a:off x="7068115" y="134979"/>
            <a:ext cx="3182397" cy="6605516"/>
          </a:xfrm>
          <a:prstGeom prst="rect">
            <a:avLst/>
          </a:prstGeom>
        </p:spPr>
      </p:pic>
    </p:spTree>
    <p:extLst>
      <p:ext uri="{BB962C8B-B14F-4D97-AF65-F5344CB8AC3E}">
        <p14:creationId xmlns:p14="http://schemas.microsoft.com/office/powerpoint/2010/main" val="30161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Quick Hits</a:t>
            </a:r>
          </a:p>
        </p:txBody>
      </p:sp>
      <p:sp>
        <p:nvSpPr>
          <p:cNvPr id="3" name="Content Placeholder 2"/>
          <p:cNvSpPr>
            <a:spLocks noGrp="1"/>
          </p:cNvSpPr>
          <p:nvPr>
            <p:ph idx="1"/>
          </p:nvPr>
        </p:nvSpPr>
        <p:spPr>
          <a:xfrm>
            <a:off x="1295402" y="2611796"/>
            <a:ext cx="9601196" cy="3318936"/>
          </a:xfrm>
        </p:spPr>
        <p:txBody>
          <a:bodyPr>
            <a:normAutofit/>
          </a:bodyPr>
          <a:lstStyle/>
          <a:p>
            <a:r>
              <a:rPr lang="en-US"/>
              <a:t>Fire Drill Location – teachers reviewed fire drill procedures and locations with students.</a:t>
            </a:r>
          </a:p>
          <a:p>
            <a:endParaRPr lang="en-US"/>
          </a:p>
          <a:p>
            <a:r>
              <a:rPr lang="en-US"/>
              <a:t>ALICE Training – will occur next week during resource.</a:t>
            </a:r>
          </a:p>
        </p:txBody>
      </p:sp>
    </p:spTree>
    <p:extLst>
      <p:ext uri="{BB962C8B-B14F-4D97-AF65-F5344CB8AC3E}">
        <p14:creationId xmlns:p14="http://schemas.microsoft.com/office/powerpoint/2010/main" val="39289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Parent FAQ</a:t>
            </a:r>
          </a:p>
        </p:txBody>
      </p:sp>
      <p:sp>
        <p:nvSpPr>
          <p:cNvPr id="3" name="Content Placeholder 2"/>
          <p:cNvSpPr>
            <a:spLocks noGrp="1"/>
          </p:cNvSpPr>
          <p:nvPr>
            <p:ph idx="1"/>
          </p:nvPr>
        </p:nvSpPr>
        <p:spPr>
          <a:xfrm>
            <a:off x="1295402" y="2611796"/>
            <a:ext cx="9601196" cy="3318936"/>
          </a:xfrm>
        </p:spPr>
        <p:txBody>
          <a:bodyPr>
            <a:normAutofit fontScale="62500" lnSpcReduction="20000"/>
          </a:bodyPr>
          <a:lstStyle/>
          <a:p>
            <a:pPr marL="0" indent="0">
              <a:buNone/>
            </a:pPr>
            <a:r>
              <a:rPr lang="en-US"/>
              <a:t>Q/F: Having evening Parent Council sessions is greatly appreciated.   Please send a notice with link on the day of the meeting.</a:t>
            </a:r>
          </a:p>
          <a:p>
            <a:pPr marL="0" indent="0">
              <a:buNone/>
            </a:pPr>
            <a:r>
              <a:rPr lang="en-US"/>
              <a:t>A: We have done these every year I have been at Holicong…it is noted that attendance is often lower (sometimes only 1 or 2 parents) so when these are offered it is usually Mr. Canelli &amp; Dr. Shillingford to respect the time of staff and guest presenters.</a:t>
            </a:r>
          </a:p>
          <a:p>
            <a:pPr marL="0" indent="0">
              <a:buNone/>
            </a:pPr>
            <a:r>
              <a:rPr lang="en-US"/>
              <a:t>Q/F: How do I view my child's graded tests &amp; quizzes in Canvas along with the mean/median of those items?</a:t>
            </a:r>
          </a:p>
          <a:p>
            <a:pPr marL="0" indent="0">
              <a:buNone/>
            </a:pPr>
            <a:r>
              <a:rPr lang="en-US"/>
              <a:t>A: Grades are made available through Infinite Campus.  Mean/median – don’t understand this question as it pertains to individual students.</a:t>
            </a:r>
          </a:p>
          <a:p>
            <a:pPr marL="0" indent="0">
              <a:buNone/>
            </a:pPr>
            <a:r>
              <a:rPr lang="en-US"/>
              <a:t>Q/F: Please conduct a poll with parents 7th graders taking foreign language -- perhaps even a short course this Spring.   The entire schedule has been altered for the Pandemic -- it should be possible to at least conduct a poll on the interest.</a:t>
            </a:r>
          </a:p>
          <a:p>
            <a:pPr marL="0" indent="0">
              <a:buNone/>
            </a:pPr>
            <a:r>
              <a:rPr lang="en-US"/>
              <a:t>A: This is not something we would do at the school level as it pertains to the curriculum and scope &amp; sequence at the district level.  We recommend that you attend curriculum committee meetings and share feedback with that group.  There meetings are scheduled and available to the public – here is the direct link to the </a:t>
            </a:r>
            <a:r>
              <a:rPr lang="en-US">
                <a:hlinkClick r:id="rId2"/>
              </a:rPr>
              <a:t>Curriculum Committee Page</a:t>
            </a:r>
            <a:r>
              <a:rPr lang="en-US"/>
              <a:t> on the CBSD website.</a:t>
            </a:r>
          </a:p>
        </p:txBody>
      </p:sp>
    </p:spTree>
    <p:extLst>
      <p:ext uri="{BB962C8B-B14F-4D97-AF65-F5344CB8AC3E}">
        <p14:creationId xmlns:p14="http://schemas.microsoft.com/office/powerpoint/2010/main" val="3378606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Parent FAQ</a:t>
            </a:r>
          </a:p>
        </p:txBody>
      </p:sp>
      <p:sp>
        <p:nvSpPr>
          <p:cNvPr id="3" name="Content Placeholder 2"/>
          <p:cNvSpPr>
            <a:spLocks noGrp="1"/>
          </p:cNvSpPr>
          <p:nvPr>
            <p:ph idx="1"/>
          </p:nvPr>
        </p:nvSpPr>
        <p:spPr>
          <a:xfrm>
            <a:off x="1295402" y="2611796"/>
            <a:ext cx="9601196" cy="3318936"/>
          </a:xfrm>
        </p:spPr>
        <p:txBody>
          <a:bodyPr>
            <a:normAutofit/>
          </a:bodyPr>
          <a:lstStyle/>
          <a:p>
            <a:pPr marL="0" indent="0">
              <a:buNone/>
            </a:pPr>
            <a:r>
              <a:rPr lang="en-US" sz="1800"/>
              <a:t>Q/F: Please open up Holicong facilities for CBAA Winter Basketball</a:t>
            </a:r>
          </a:p>
          <a:p>
            <a:pPr marL="0" indent="0">
              <a:buNone/>
            </a:pPr>
            <a:r>
              <a:rPr lang="en-US" sz="1800"/>
              <a:t>A: This will be a discussion at the district level consistent across all schools with outside organizations as it pertains to the Health &amp; Safety Plan.</a:t>
            </a:r>
          </a:p>
          <a:p>
            <a:pPr marL="0" indent="0">
              <a:buNone/>
            </a:pPr>
            <a:r>
              <a:rPr lang="en-US" sz="1800"/>
              <a:t>Q/F: Is there more asynchronous learning with hybrid learning vs 100% virtual?</a:t>
            </a:r>
          </a:p>
          <a:p>
            <a:pPr marL="0" indent="0">
              <a:buNone/>
            </a:pPr>
            <a:r>
              <a:rPr lang="en-US" sz="1800"/>
              <a:t>A: Don’t quite understand question but hopefully Teaching &amp; Learning video helped with this question.</a:t>
            </a:r>
          </a:p>
          <a:p>
            <a:pPr marL="0" indent="0">
              <a:buNone/>
            </a:pPr>
            <a:r>
              <a:rPr lang="en-US" sz="1800"/>
              <a:t>Q/F: Are teachers still teaching in the classroom 100% of the time?</a:t>
            </a:r>
          </a:p>
          <a:p>
            <a:pPr marL="0" indent="0">
              <a:buNone/>
            </a:pPr>
            <a:r>
              <a:rPr lang="en-US" sz="1800"/>
              <a:t>A: Teachers (unless teleworking) are teaching/at Holicong Monday thru Friday.</a:t>
            </a:r>
          </a:p>
        </p:txBody>
      </p:sp>
    </p:spTree>
    <p:extLst>
      <p:ext uri="{BB962C8B-B14F-4D97-AF65-F5344CB8AC3E}">
        <p14:creationId xmlns:p14="http://schemas.microsoft.com/office/powerpoint/2010/main" val="516856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Parent FAQ</a:t>
            </a:r>
          </a:p>
        </p:txBody>
      </p:sp>
      <p:sp>
        <p:nvSpPr>
          <p:cNvPr id="3" name="Content Placeholder 2"/>
          <p:cNvSpPr>
            <a:spLocks noGrp="1"/>
          </p:cNvSpPr>
          <p:nvPr>
            <p:ph idx="1"/>
          </p:nvPr>
        </p:nvSpPr>
        <p:spPr>
          <a:xfrm>
            <a:off x="1295402" y="2611796"/>
            <a:ext cx="9601196" cy="3318936"/>
          </a:xfrm>
        </p:spPr>
        <p:txBody>
          <a:bodyPr>
            <a:normAutofit fontScale="62500" lnSpcReduction="20000"/>
          </a:bodyPr>
          <a:lstStyle/>
          <a:p>
            <a:pPr marL="0" indent="0">
              <a:buNone/>
            </a:pPr>
            <a:r>
              <a:rPr lang="en-US"/>
              <a:t>Q/F: There should be a list of questions/suggestions submitted unless the matter pertains to a single individual.</a:t>
            </a:r>
          </a:p>
          <a:p>
            <a:pPr marL="0" indent="0">
              <a:buNone/>
            </a:pPr>
            <a:r>
              <a:rPr lang="en-US"/>
              <a:t>A: Don’t quite understand the question.  We have included a FAQ open to all parents, are open to questions during the meeting, and email and post our parent council meetings on our website…so do our best to provide as much information in as many mediums as possible.</a:t>
            </a:r>
          </a:p>
          <a:p>
            <a:pPr marL="0" indent="0">
              <a:buNone/>
            </a:pPr>
            <a:r>
              <a:rPr lang="en-US"/>
              <a:t>Q/F: Principal Kevin </a:t>
            </a:r>
            <a:r>
              <a:rPr lang="en-US" err="1"/>
              <a:t>Shillingford</a:t>
            </a:r>
            <a:r>
              <a:rPr lang="en-US"/>
              <a:t> should conduct an on the record Q&amp;A that is summarized accurately and be publicly accessible to all parents.   We need better transparency &amp; accountability and should be treated like adults.</a:t>
            </a:r>
          </a:p>
          <a:p>
            <a:pPr marL="0" indent="0">
              <a:buNone/>
            </a:pPr>
            <a:r>
              <a:rPr lang="en-US"/>
              <a:t>A: We do our best to provide as many outlets for parents to do Q &amp; A in advance and in our meetings while trying to be respectful of the many different topics, presenters, and individual questions.  We provide daily announcements, weekly updates, video updates, and have links on our sites with much of our information that often comes up and do our best to make this readily accessible.  We always look for feedback from parents on how to best communicate and always look for ways to improve – the results of our most recent survey showed that some parents thought we “overcommunicate” while others thought the communications is excellent.  Based on the feedback we have received at our Parent Council meetings – we will continue to send the information for those that want it so you “have it if you need it” – which is better than not having it.</a:t>
            </a:r>
          </a:p>
        </p:txBody>
      </p:sp>
    </p:spTree>
    <p:extLst>
      <p:ext uri="{BB962C8B-B14F-4D97-AF65-F5344CB8AC3E}">
        <p14:creationId xmlns:p14="http://schemas.microsoft.com/office/powerpoint/2010/main" val="818389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A98D-3139-4897-81BF-89B67E495A38}"/>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4C90E59-34D3-44CD-9576-649395D7C151}"/>
              </a:ext>
            </a:extLst>
          </p:cNvPr>
          <p:cNvSpPr>
            <a:spLocks noGrp="1"/>
          </p:cNvSpPr>
          <p:nvPr>
            <p:ph idx="1"/>
          </p:nvPr>
        </p:nvSpPr>
        <p:spPr>
          <a:xfrm>
            <a:off x="1295401" y="2556932"/>
            <a:ext cx="9089570" cy="3318936"/>
          </a:xfrm>
        </p:spPr>
        <p:txBody>
          <a:bodyPr>
            <a:normAutofit fontScale="92500" lnSpcReduction="10000"/>
          </a:bodyPr>
          <a:lstStyle/>
          <a:p>
            <a:r>
              <a:rPr lang="en-US"/>
              <a:t>Student Activities</a:t>
            </a:r>
          </a:p>
          <a:p>
            <a:r>
              <a:rPr lang="en-US"/>
              <a:t>Guidance</a:t>
            </a:r>
          </a:p>
          <a:p>
            <a:r>
              <a:rPr lang="en-US"/>
              <a:t>Music</a:t>
            </a:r>
          </a:p>
          <a:p>
            <a:r>
              <a:rPr lang="en-US"/>
              <a:t>Athletics</a:t>
            </a:r>
          </a:p>
          <a:p>
            <a:r>
              <a:rPr lang="en-US"/>
              <a:t>Teaching &amp; Learning</a:t>
            </a:r>
          </a:p>
          <a:p>
            <a:r>
              <a:rPr lang="en-US"/>
              <a:t>Health &amp; Safety Plan </a:t>
            </a:r>
          </a:p>
          <a:p>
            <a:r>
              <a:rPr lang="en-US"/>
              <a:t>Technology</a:t>
            </a:r>
          </a:p>
          <a:p>
            <a:endParaRPr lang="en-US"/>
          </a:p>
        </p:txBody>
      </p:sp>
    </p:spTree>
    <p:extLst>
      <p:ext uri="{BB962C8B-B14F-4D97-AF65-F5344CB8AC3E}">
        <p14:creationId xmlns:p14="http://schemas.microsoft.com/office/powerpoint/2010/main" val="2810726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Parent FAQ</a:t>
            </a:r>
          </a:p>
        </p:txBody>
      </p:sp>
      <p:sp>
        <p:nvSpPr>
          <p:cNvPr id="3" name="Content Placeholder 2"/>
          <p:cNvSpPr>
            <a:spLocks noGrp="1"/>
          </p:cNvSpPr>
          <p:nvPr>
            <p:ph idx="1"/>
          </p:nvPr>
        </p:nvSpPr>
        <p:spPr>
          <a:xfrm>
            <a:off x="1295402" y="2611796"/>
            <a:ext cx="9601196" cy="3318936"/>
          </a:xfrm>
        </p:spPr>
        <p:txBody>
          <a:bodyPr>
            <a:normAutofit fontScale="77500" lnSpcReduction="20000"/>
          </a:bodyPr>
          <a:lstStyle/>
          <a:p>
            <a:pPr marL="0" indent="0">
              <a:buNone/>
            </a:pPr>
            <a:r>
              <a:rPr lang="en-US"/>
              <a:t>Q/F: What are the policies regarding video/online demos as a percentage of teaching in class?    There should be specific guidelines on the science &amp; math classes that describe the time spent on teach lectures &amp; time spent on problem solving.   Council Rock parents had an incident where too much time was spent showing videos in Science.</a:t>
            </a:r>
          </a:p>
          <a:p>
            <a:pPr marL="0" indent="0">
              <a:buNone/>
            </a:pPr>
            <a:r>
              <a:rPr lang="en-US"/>
              <a:t>A: There are no specific policies on this (in this question it only includes science &amp; math so don’t know if there is a specific question/issue).  Our teachers are utilizing the best practices they can as they navigate this hybrid teaching model and trying to teach students “in class and online” – we have spent much time in our professional development plan to allow teachers to navigate this process and they are doing a great job.  It is hard to express in words how “different/hard” it is to change your entire way of doing your work when you are used to having 20-25 students in a classroom to having some online and some in class…it is a challenge but our teachers are doing a great job and trying to engage all students in the learning process…and asking our parents/students to support them as we navigate this together.</a:t>
            </a:r>
          </a:p>
        </p:txBody>
      </p:sp>
    </p:spTree>
    <p:extLst>
      <p:ext uri="{BB962C8B-B14F-4D97-AF65-F5344CB8AC3E}">
        <p14:creationId xmlns:p14="http://schemas.microsoft.com/office/powerpoint/2010/main" val="1866268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PARENT COUNCIL	</a:t>
            </a:r>
          </a:p>
        </p:txBody>
      </p:sp>
      <p:sp>
        <p:nvSpPr>
          <p:cNvPr id="3" name="Subtitle 2"/>
          <p:cNvSpPr>
            <a:spLocks noGrp="1"/>
          </p:cNvSpPr>
          <p:nvPr>
            <p:ph type="subTitle" idx="1"/>
          </p:nvPr>
        </p:nvSpPr>
        <p:spPr/>
        <p:txBody>
          <a:bodyPr/>
          <a:lstStyle/>
          <a:p>
            <a:r>
              <a:rPr lang="en-US"/>
              <a:t>10/15/20</a:t>
            </a:r>
          </a:p>
        </p:txBody>
      </p:sp>
    </p:spTree>
    <p:extLst>
      <p:ext uri="{BB962C8B-B14F-4D97-AF65-F5344CB8AC3E}">
        <p14:creationId xmlns:p14="http://schemas.microsoft.com/office/powerpoint/2010/main" val="782954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A98D-3139-4897-81BF-89B67E495A38}"/>
              </a:ext>
            </a:extLst>
          </p:cNvPr>
          <p:cNvSpPr>
            <a:spLocks noGrp="1"/>
          </p:cNvSpPr>
          <p:nvPr>
            <p:ph type="title"/>
          </p:nvPr>
        </p:nvSpPr>
        <p:spPr/>
        <p:txBody>
          <a:bodyPr/>
          <a:lstStyle/>
          <a:p>
            <a:r>
              <a:rPr lang="en-US"/>
              <a:t>Parent Council Norms</a:t>
            </a:r>
          </a:p>
        </p:txBody>
      </p:sp>
      <p:sp>
        <p:nvSpPr>
          <p:cNvPr id="3" name="Content Placeholder 2">
            <a:extLst>
              <a:ext uri="{FF2B5EF4-FFF2-40B4-BE49-F238E27FC236}">
                <a16:creationId xmlns:a16="http://schemas.microsoft.com/office/drawing/2014/main" id="{14C90E59-34D3-44CD-9576-649395D7C151}"/>
              </a:ext>
            </a:extLst>
          </p:cNvPr>
          <p:cNvSpPr>
            <a:spLocks noGrp="1"/>
          </p:cNvSpPr>
          <p:nvPr>
            <p:ph idx="1"/>
          </p:nvPr>
        </p:nvSpPr>
        <p:spPr>
          <a:xfrm>
            <a:off x="1295401" y="2556932"/>
            <a:ext cx="9089570" cy="3318936"/>
          </a:xfrm>
        </p:spPr>
        <p:txBody>
          <a:bodyPr>
            <a:normAutofit/>
          </a:bodyPr>
          <a:lstStyle/>
          <a:p>
            <a:r>
              <a:rPr lang="en-US"/>
              <a:t>Be Respectful &amp; Considerate – of other people’s thoughts and opinions</a:t>
            </a:r>
          </a:p>
          <a:p>
            <a:endParaRPr lang="en-US"/>
          </a:p>
          <a:p>
            <a:r>
              <a:rPr lang="en-US"/>
              <a:t>Be Responsible – ready to begin on time, be prepared, and maintain joy</a:t>
            </a:r>
          </a:p>
          <a:p>
            <a:endParaRPr lang="en-US"/>
          </a:p>
          <a:p>
            <a:r>
              <a:rPr lang="en-US"/>
              <a:t>Be Healthy – create a safe meeting environment where all feel comfortable enough to share their thoughts</a:t>
            </a:r>
          </a:p>
        </p:txBody>
      </p:sp>
    </p:spTree>
    <p:extLst>
      <p:ext uri="{BB962C8B-B14F-4D97-AF65-F5344CB8AC3E}">
        <p14:creationId xmlns:p14="http://schemas.microsoft.com/office/powerpoint/2010/main" val="696038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Student Activities Update</a:t>
            </a:r>
          </a:p>
        </p:txBody>
      </p:sp>
      <p:sp>
        <p:nvSpPr>
          <p:cNvPr id="3" name="Content Placeholder 2"/>
          <p:cNvSpPr>
            <a:spLocks noGrp="1"/>
          </p:cNvSpPr>
          <p:nvPr>
            <p:ph idx="1"/>
          </p:nvPr>
        </p:nvSpPr>
        <p:spPr>
          <a:xfrm>
            <a:off x="1295402" y="2611796"/>
            <a:ext cx="9601196" cy="3318936"/>
          </a:xfrm>
        </p:spPr>
        <p:txBody>
          <a:bodyPr>
            <a:normAutofit fontScale="62500" lnSpcReduction="20000"/>
          </a:bodyPr>
          <a:lstStyle/>
          <a:p>
            <a:pPr>
              <a:buFont typeface="Wingdings" panose="05000000000000000000" pitchFamily="2" charset="2"/>
              <a:buChar char="ü"/>
            </a:pPr>
            <a:r>
              <a:rPr lang="en-US"/>
              <a:t>NJHS Induction Dates &amp; Certificates &amp; Elections </a:t>
            </a:r>
          </a:p>
          <a:p>
            <a:pPr lvl="1">
              <a:buFont typeface="Wingdings" panose="05000000000000000000" pitchFamily="2" charset="2"/>
              <a:buChar char="ü"/>
            </a:pPr>
            <a:r>
              <a:rPr lang="en-US"/>
              <a:t>What is the plan for induction?  Dr. Shillingford &amp; Mrs. Schmitt doing a prerecorded presentation &amp; administer certificates to students in Hybrid 1 &amp; Hybrid 2 in 1</a:t>
            </a:r>
            <a:r>
              <a:rPr lang="en-US" baseline="30000"/>
              <a:t>st</a:t>
            </a:r>
            <a:r>
              <a:rPr lang="en-US"/>
              <a:t> period week of 10/26.  Will provide certificates to students online as an option to pick up in person.  </a:t>
            </a:r>
          </a:p>
          <a:p>
            <a:pPr lvl="1">
              <a:buFont typeface="Wingdings" panose="05000000000000000000" pitchFamily="2" charset="2"/>
              <a:buChar char="ü"/>
            </a:pPr>
            <a:r>
              <a:rPr lang="en-US"/>
              <a:t>Will last year’s 9th grade students (current 10</a:t>
            </a:r>
            <a:r>
              <a:rPr lang="en-US" baseline="30000"/>
              <a:t>th</a:t>
            </a:r>
            <a:r>
              <a:rPr lang="en-US"/>
              <a:t> grade) get a certificate?  Yes!</a:t>
            </a:r>
          </a:p>
          <a:p>
            <a:pPr lvl="1">
              <a:buFont typeface="Wingdings" panose="05000000000000000000" pitchFamily="2" charset="2"/>
              <a:buChar char="ü"/>
            </a:pPr>
            <a:r>
              <a:rPr lang="en-US"/>
              <a:t>NJHS Officer Elections – Slides were due to Mrs. Schmitt Friday, 10/16 (she reached out to NJHS students).</a:t>
            </a:r>
          </a:p>
          <a:p>
            <a:pPr lvl="1">
              <a:buFont typeface="Wingdings" panose="05000000000000000000" pitchFamily="2" charset="2"/>
              <a:buChar char="ü"/>
            </a:pPr>
            <a:r>
              <a:rPr lang="en-US"/>
              <a:t>Is NJHS open to 7</a:t>
            </a:r>
            <a:r>
              <a:rPr lang="en-US" baseline="30000"/>
              <a:t>th</a:t>
            </a:r>
            <a:r>
              <a:rPr lang="en-US"/>
              <a:t> grade?  No…but this is when they “build” their resume for induction!  It includes academic achievement as well as character education and community service!</a:t>
            </a:r>
          </a:p>
          <a:p>
            <a:pPr>
              <a:buFont typeface="Wingdings" panose="05000000000000000000" pitchFamily="2" charset="2"/>
              <a:buChar char="ü"/>
            </a:pPr>
            <a:r>
              <a:rPr lang="en-US"/>
              <a:t>Spirit Week</a:t>
            </a:r>
          </a:p>
          <a:p>
            <a:pPr marL="457200" lvl="1" indent="0">
              <a:buNone/>
            </a:pPr>
            <a:r>
              <a:rPr lang="en-US"/>
              <a:t>October 26th-  Holicong color wars (7</a:t>
            </a:r>
            <a:r>
              <a:rPr lang="en-US" baseline="30000"/>
              <a:t>th</a:t>
            </a:r>
            <a:r>
              <a:rPr lang="en-US"/>
              <a:t> grade = white, 8</a:t>
            </a:r>
            <a:r>
              <a:rPr lang="en-US" baseline="30000"/>
              <a:t>th</a:t>
            </a:r>
            <a:r>
              <a:rPr lang="en-US"/>
              <a:t> grade = yellow, 9</a:t>
            </a:r>
            <a:r>
              <a:rPr lang="en-US" baseline="30000"/>
              <a:t>th</a:t>
            </a:r>
            <a:r>
              <a:rPr lang="en-US"/>
              <a:t> grade = green)</a:t>
            </a:r>
          </a:p>
          <a:p>
            <a:pPr marL="457200" lvl="1" indent="0">
              <a:buNone/>
            </a:pPr>
            <a:r>
              <a:rPr lang="en-US"/>
              <a:t>October 27th-  Pink Out- Breast Cancer Awareness (hybrid 1)</a:t>
            </a:r>
          </a:p>
          <a:p>
            <a:pPr marL="457200" lvl="1" indent="0">
              <a:buNone/>
            </a:pPr>
            <a:r>
              <a:rPr lang="en-US"/>
              <a:t>October 28th-  </a:t>
            </a:r>
            <a:r>
              <a:rPr lang="en-US">
                <a:ea typeface="+mn-lt"/>
                <a:cs typeface="+mn-lt"/>
              </a:rPr>
              <a:t>Pink Out- Breast Cancer Awareness (hybrid 2)</a:t>
            </a:r>
          </a:p>
          <a:p>
            <a:pPr marL="457200" lvl="1" indent="0">
              <a:buNone/>
            </a:pPr>
            <a:r>
              <a:rPr lang="en-US"/>
              <a:t>October 30th-  Sports day (wear something to represent your favorite team)</a:t>
            </a:r>
          </a:p>
          <a:p>
            <a:pPr marL="457200" lvl="1" indent="0">
              <a:buNone/>
            </a:pPr>
            <a:endParaRPr lang="en-US"/>
          </a:p>
          <a:p>
            <a:pPr>
              <a:buFont typeface="Wingdings" panose="05000000000000000000" pitchFamily="2" charset="2"/>
              <a:buChar char="ü"/>
            </a:pPr>
            <a:endParaRPr lang="en-US"/>
          </a:p>
          <a:p>
            <a:pPr>
              <a:buFont typeface="Wingdings" panose="05000000000000000000" pitchFamily="2" charset="2"/>
              <a:buChar char="ü"/>
            </a:pPr>
            <a:endParaRPr lang="en-US"/>
          </a:p>
        </p:txBody>
      </p:sp>
    </p:spTree>
    <p:extLst>
      <p:ext uri="{BB962C8B-B14F-4D97-AF65-F5344CB8AC3E}">
        <p14:creationId xmlns:p14="http://schemas.microsoft.com/office/powerpoint/2010/main" val="989002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Student Activities Update</a:t>
            </a:r>
          </a:p>
        </p:txBody>
      </p:sp>
      <p:sp>
        <p:nvSpPr>
          <p:cNvPr id="3" name="Content Placeholder 2"/>
          <p:cNvSpPr>
            <a:spLocks noGrp="1"/>
          </p:cNvSpPr>
          <p:nvPr>
            <p:ph idx="1"/>
          </p:nvPr>
        </p:nvSpPr>
        <p:spPr>
          <a:xfrm>
            <a:off x="1295402" y="2611796"/>
            <a:ext cx="9601196" cy="3318936"/>
          </a:xfrm>
        </p:spPr>
        <p:txBody>
          <a:bodyPr>
            <a:normAutofit lnSpcReduction="10000"/>
          </a:bodyPr>
          <a:lstStyle/>
          <a:p>
            <a:pPr>
              <a:buFont typeface="Wingdings" panose="05000000000000000000" pitchFamily="2" charset="2"/>
              <a:buChar char="ü"/>
            </a:pPr>
            <a:r>
              <a:rPr lang="en-US"/>
              <a:t>Will we have clubs?  </a:t>
            </a:r>
          </a:p>
          <a:p>
            <a:pPr lvl="1">
              <a:buFont typeface="Wingdings" panose="05000000000000000000" pitchFamily="2" charset="2"/>
              <a:buChar char="ü"/>
            </a:pPr>
            <a:r>
              <a:rPr lang="en-US"/>
              <a:t>Yes!  Clubs and extracurriculars are going to be available.  We are looking to have a Student Activities Fair to introduce these and the challenge has been how to do this in a virtual format.  As noted in meeting…our goal is the social-emotional wellness of students but the priority for the teaching staff was a focus on the virtual…and then hybrid learning model.  You will see starting in the next few weeks more opportunities for students to engage.</a:t>
            </a:r>
          </a:p>
          <a:p>
            <a:pPr lvl="1">
              <a:buFont typeface="Wingdings" panose="05000000000000000000" pitchFamily="2" charset="2"/>
              <a:buChar char="ü"/>
            </a:pPr>
            <a:r>
              <a:rPr lang="en-US"/>
              <a:t>We do plan on sending out a survey to students (have ideas but want to hear from them) on ideas for time to engage with peers in a “social setting” outside the school day.</a:t>
            </a:r>
          </a:p>
          <a:p>
            <a:pPr marL="457200" lvl="1" indent="0">
              <a:buNone/>
            </a:pPr>
            <a:endParaRPr lang="en-US"/>
          </a:p>
          <a:p>
            <a:pPr>
              <a:buFont typeface="Wingdings" panose="05000000000000000000" pitchFamily="2" charset="2"/>
              <a:buChar char="ü"/>
            </a:pPr>
            <a:endParaRPr lang="en-US"/>
          </a:p>
          <a:p>
            <a:pPr>
              <a:buFont typeface="Wingdings" panose="05000000000000000000" pitchFamily="2" charset="2"/>
              <a:buChar char="ü"/>
            </a:pPr>
            <a:endParaRPr lang="en-US"/>
          </a:p>
        </p:txBody>
      </p:sp>
    </p:spTree>
    <p:extLst>
      <p:ext uri="{BB962C8B-B14F-4D97-AF65-F5344CB8AC3E}">
        <p14:creationId xmlns:p14="http://schemas.microsoft.com/office/powerpoint/2010/main" val="1707332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Music Updates</a:t>
            </a:r>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ü"/>
            </a:pPr>
            <a:r>
              <a:rPr lang="en-US"/>
              <a:t>Select Music Groups are getting up and running</a:t>
            </a:r>
          </a:p>
          <a:p>
            <a:pPr lvl="1">
              <a:buFont typeface="Wingdings" panose="05000000000000000000" pitchFamily="2" charset="2"/>
              <a:buChar char="ü"/>
            </a:pPr>
            <a:r>
              <a:rPr lang="en-US"/>
              <a:t>String Ensemble has started.  Robe Choir &amp; Wind Ensemble auditions will begin soon. </a:t>
            </a:r>
          </a:p>
          <a:p>
            <a:pPr lvl="1">
              <a:buFont typeface="Wingdings" panose="05000000000000000000" pitchFamily="2" charset="2"/>
              <a:buChar char="ü"/>
            </a:pPr>
            <a:r>
              <a:rPr lang="en-US"/>
              <a:t>Students can audition for these groups regardless of hybrid/virtual mode.  Rehearsals will be virtual for now.</a:t>
            </a:r>
          </a:p>
          <a:p>
            <a:pPr>
              <a:buFont typeface="Wingdings" panose="05000000000000000000" pitchFamily="2" charset="2"/>
              <a:buChar char="ü"/>
            </a:pPr>
            <a:r>
              <a:rPr lang="en-US"/>
              <a:t>Sequestered Songfests (Open-Mic Night Style Performances) will begin next week and will be held regularly throughout the year</a:t>
            </a:r>
          </a:p>
          <a:p>
            <a:pPr>
              <a:buFont typeface="Wingdings" panose="05000000000000000000" pitchFamily="2" charset="2"/>
              <a:buChar char="ü"/>
            </a:pPr>
            <a:r>
              <a:rPr lang="en-US"/>
              <a:t>Additional music-specific safety measures are in place in our classes</a:t>
            </a:r>
          </a:p>
          <a:p>
            <a:pPr lvl="1">
              <a:buFont typeface="Wingdings" panose="05000000000000000000" pitchFamily="2" charset="2"/>
              <a:buChar char="ü"/>
            </a:pPr>
            <a:r>
              <a:rPr lang="en-US"/>
              <a:t>Band students who play wind/brass instruments must have instrument specific PPE to play in class</a:t>
            </a:r>
          </a:p>
          <a:p>
            <a:pPr lvl="1">
              <a:buFont typeface="Wingdings" panose="05000000000000000000" pitchFamily="2" charset="2"/>
              <a:buChar char="ü"/>
            </a:pPr>
            <a:r>
              <a:rPr lang="en-US"/>
              <a:t>Band/choir classes are taking "air exchange" recommendations into account for playing/singing</a:t>
            </a:r>
          </a:p>
          <a:p>
            <a:pPr>
              <a:buFont typeface="Wingdings" panose="05000000000000000000" pitchFamily="2" charset="2"/>
              <a:buChar char="ü"/>
            </a:pPr>
            <a:r>
              <a:rPr lang="en-US"/>
              <a:t>We will use all of our creativity and resources to make this a memorable, wonderful, safe year in music.  </a:t>
            </a:r>
          </a:p>
          <a:p>
            <a:pPr>
              <a:buFont typeface="Wingdings" panose="05000000000000000000" pitchFamily="2" charset="2"/>
              <a:buChar char="ü"/>
            </a:pPr>
            <a:endParaRPr lang="en-US"/>
          </a:p>
          <a:p>
            <a:pPr>
              <a:buFont typeface="Wingdings" panose="05000000000000000000" pitchFamily="2" charset="2"/>
              <a:buChar char="ü"/>
            </a:pPr>
            <a:endParaRPr lang="en-US"/>
          </a:p>
        </p:txBody>
      </p:sp>
    </p:spTree>
    <p:extLst>
      <p:ext uri="{BB962C8B-B14F-4D97-AF65-F5344CB8AC3E}">
        <p14:creationId xmlns:p14="http://schemas.microsoft.com/office/powerpoint/2010/main" val="946488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Athletics Updates</a:t>
            </a: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ü"/>
            </a:pPr>
            <a:r>
              <a:rPr lang="en-US"/>
              <a:t>Reviewed Schedule - </a:t>
            </a:r>
            <a:r>
              <a:rPr lang="en-US">
                <a:hlinkClick r:id="rId2"/>
              </a:rPr>
              <a:t>https://holicongathletics.com/</a:t>
            </a:r>
            <a:r>
              <a:rPr lang="en-US"/>
              <a:t> - This is the HOMEBASE for Holicong athletics.</a:t>
            </a:r>
          </a:p>
          <a:p>
            <a:pPr>
              <a:buFont typeface="Wingdings" panose="05000000000000000000" pitchFamily="2" charset="2"/>
              <a:buChar char="ü"/>
            </a:pPr>
            <a:r>
              <a:rPr lang="en-US"/>
              <a:t>Reviewed Passes – Parents should have 2 passes per household.  Thanks to Mrs. Loughlin for the idea to make these business cards.  Please have these at games.</a:t>
            </a:r>
          </a:p>
          <a:p>
            <a:pPr>
              <a:buFont typeface="Wingdings" panose="05000000000000000000" pitchFamily="2" charset="2"/>
              <a:buChar char="ü"/>
            </a:pPr>
            <a:r>
              <a:rPr lang="en-US"/>
              <a:t>Health &amp; Safety Plan – Thank you to everyone for following the guidelines for games (social distance, masks, etc.)  We have had absolutely ZERO issues.</a:t>
            </a:r>
          </a:p>
          <a:p>
            <a:pPr>
              <a:buFont typeface="Wingdings" panose="05000000000000000000" pitchFamily="2" charset="2"/>
              <a:buChar char="ü"/>
            </a:pPr>
            <a:r>
              <a:rPr lang="en-US"/>
              <a:t>Cancellations – All Holicong &amp; CB East sports cancellations will be announced at school over the PA &amp; posted.</a:t>
            </a:r>
          </a:p>
          <a:p>
            <a:pPr>
              <a:buFont typeface="Wingdings" panose="05000000000000000000" pitchFamily="2" charset="2"/>
              <a:buChar char="ü"/>
            </a:pPr>
            <a:r>
              <a:rPr lang="en-US"/>
              <a:t>Winter Sports – Are we running winter sports? Earliest start date would be November 15</a:t>
            </a:r>
            <a:r>
              <a:rPr lang="en-US" baseline="30000"/>
              <a:t>th</a:t>
            </a:r>
            <a:r>
              <a:rPr lang="en-US"/>
              <a:t> (Still TBD if/what winter sports are running)</a:t>
            </a:r>
          </a:p>
          <a:p>
            <a:pPr lvl="1">
              <a:buFont typeface="Wingdings" panose="05000000000000000000" pitchFamily="2" charset="2"/>
              <a:buChar char="ü"/>
            </a:pPr>
            <a:r>
              <a:rPr lang="en-US"/>
              <a:t>Family ID opens October 25</a:t>
            </a:r>
            <a:r>
              <a:rPr lang="en-US" baseline="30000"/>
              <a:t>th</a:t>
            </a:r>
            <a:r>
              <a:rPr lang="en-US"/>
              <a:t> </a:t>
            </a:r>
          </a:p>
          <a:p>
            <a:pPr lvl="1">
              <a:buFont typeface="Wingdings" panose="05000000000000000000" pitchFamily="2" charset="2"/>
              <a:buChar char="ü"/>
            </a:pPr>
            <a:r>
              <a:rPr lang="en-US"/>
              <a:t>If you completed the Family ID paperwork for a fall sport – complete the required sections but the only documents needed uploading are section 7 or section 8 (TBD by individual student situation if injury in previous season)</a:t>
            </a:r>
          </a:p>
          <a:p>
            <a:pPr lvl="1">
              <a:buFont typeface="Wingdings" panose="05000000000000000000" pitchFamily="2" charset="2"/>
              <a:buChar char="ü"/>
            </a:pPr>
            <a:endParaRPr lang="en-US"/>
          </a:p>
        </p:txBody>
      </p:sp>
    </p:spTree>
    <p:extLst>
      <p:ext uri="{BB962C8B-B14F-4D97-AF65-F5344CB8AC3E}">
        <p14:creationId xmlns:p14="http://schemas.microsoft.com/office/powerpoint/2010/main" val="2001637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Athletics Updates</a:t>
            </a: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ü"/>
            </a:pPr>
            <a:r>
              <a:rPr lang="en-US"/>
              <a:t>Reviewed Schedule - </a:t>
            </a:r>
            <a:r>
              <a:rPr lang="en-US">
                <a:hlinkClick r:id="rId2"/>
              </a:rPr>
              <a:t>https://holicongathletics.com/</a:t>
            </a:r>
            <a:r>
              <a:rPr lang="en-US"/>
              <a:t> - This is the HOMEBASE for Holicong athletics.</a:t>
            </a:r>
          </a:p>
          <a:p>
            <a:pPr>
              <a:buFont typeface="Wingdings" panose="05000000000000000000" pitchFamily="2" charset="2"/>
              <a:buChar char="ü"/>
            </a:pPr>
            <a:r>
              <a:rPr lang="en-US"/>
              <a:t>Reviewed Passes – Parents should have 2 passes per household.  Thanks to Mrs. Loughlin for the idea to make these business cards.  Please have these at games.</a:t>
            </a:r>
          </a:p>
          <a:p>
            <a:pPr>
              <a:buFont typeface="Wingdings" panose="05000000000000000000" pitchFamily="2" charset="2"/>
              <a:buChar char="ü"/>
            </a:pPr>
            <a:r>
              <a:rPr lang="en-US"/>
              <a:t>Health &amp; Safety Plan – Thank you to everyone for following the guidelines for games (social distance, masks, etc.)  We have had absolutely ZERO issues.</a:t>
            </a:r>
          </a:p>
          <a:p>
            <a:pPr>
              <a:buFont typeface="Wingdings" panose="05000000000000000000" pitchFamily="2" charset="2"/>
              <a:buChar char="ü"/>
            </a:pPr>
            <a:r>
              <a:rPr lang="en-US"/>
              <a:t>Cancellations – All Holicong &amp; CB East sports cancellations will be announced at school over the PA &amp; posted.</a:t>
            </a:r>
          </a:p>
          <a:p>
            <a:pPr>
              <a:buFont typeface="Wingdings" panose="05000000000000000000" pitchFamily="2" charset="2"/>
              <a:buChar char="ü"/>
            </a:pPr>
            <a:r>
              <a:rPr lang="en-US"/>
              <a:t>Winter Sports – Are we running winter sports? Earliest start date would be November 15</a:t>
            </a:r>
            <a:r>
              <a:rPr lang="en-US" baseline="30000"/>
              <a:t>th</a:t>
            </a:r>
            <a:r>
              <a:rPr lang="en-US"/>
              <a:t> (Still TBD if/what winter sports are running)</a:t>
            </a:r>
          </a:p>
          <a:p>
            <a:pPr lvl="1">
              <a:buFont typeface="Wingdings" panose="05000000000000000000" pitchFamily="2" charset="2"/>
              <a:buChar char="ü"/>
            </a:pPr>
            <a:r>
              <a:rPr lang="en-US"/>
              <a:t>Family ID opens October 25</a:t>
            </a:r>
            <a:r>
              <a:rPr lang="en-US" baseline="30000"/>
              <a:t>th</a:t>
            </a:r>
            <a:r>
              <a:rPr lang="en-US"/>
              <a:t> </a:t>
            </a:r>
          </a:p>
          <a:p>
            <a:pPr lvl="1">
              <a:buFont typeface="Wingdings" panose="05000000000000000000" pitchFamily="2" charset="2"/>
              <a:buChar char="ü"/>
            </a:pPr>
            <a:r>
              <a:rPr lang="en-US"/>
              <a:t>If you completed the Family ID paperwork for a fall sport – complete the required sections but the only documents needed uploading are section 7 or section 8 (TBD by individual student situation if injury in previous season)</a:t>
            </a:r>
          </a:p>
          <a:p>
            <a:pPr lvl="1">
              <a:buFont typeface="Wingdings" panose="05000000000000000000" pitchFamily="2" charset="2"/>
              <a:buChar char="ü"/>
            </a:pPr>
            <a:endParaRPr lang="en-US"/>
          </a:p>
        </p:txBody>
      </p:sp>
    </p:spTree>
    <p:extLst>
      <p:ext uri="{BB962C8B-B14F-4D97-AF65-F5344CB8AC3E}">
        <p14:creationId xmlns:p14="http://schemas.microsoft.com/office/powerpoint/2010/main" val="344220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Teaching &amp; Learning – Feedback &amp; Q and A</a:t>
            </a:r>
          </a:p>
        </p:txBody>
      </p:sp>
      <p:sp>
        <p:nvSpPr>
          <p:cNvPr id="3" name="Content Placeholder 2"/>
          <p:cNvSpPr>
            <a:spLocks noGrp="1"/>
          </p:cNvSpPr>
          <p:nvPr>
            <p:ph idx="1"/>
          </p:nvPr>
        </p:nvSpPr>
        <p:spPr/>
        <p:txBody>
          <a:bodyPr>
            <a:noAutofit/>
          </a:bodyPr>
          <a:lstStyle/>
          <a:p>
            <a:pPr>
              <a:buFont typeface="Wingdings" panose="05000000000000000000" pitchFamily="2" charset="2"/>
              <a:buChar char="ü"/>
            </a:pPr>
            <a:r>
              <a:rPr lang="en-US" sz="3600"/>
              <a:t>Based on conversation – will look to do another Canvas session for parents and added previous presentation/resources in chat – here they are:</a:t>
            </a:r>
          </a:p>
          <a:p>
            <a:r>
              <a:rPr lang="en-US" sz="3600">
                <a:hlinkClick r:id="rId2"/>
              </a:rPr>
              <a:t>https://www.cbsd.org/Page/44910</a:t>
            </a:r>
            <a:endParaRPr lang="en-US" sz="3600"/>
          </a:p>
          <a:p>
            <a:r>
              <a:rPr lang="en-US" sz="3200">
                <a:hlinkClick r:id="rId3"/>
              </a:rPr>
              <a:t>https://www.cbsd.org/Page/38118</a:t>
            </a:r>
          </a:p>
        </p:txBody>
      </p:sp>
    </p:spTree>
    <p:extLst>
      <p:ext uri="{BB962C8B-B14F-4D97-AF65-F5344CB8AC3E}">
        <p14:creationId xmlns:p14="http://schemas.microsoft.com/office/powerpoint/2010/main" val="84859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ultureName xmlns="7c4f1446-4a02-43ad-aa6c-89b0283100ed" xsi:nil="true"/>
    <Owner xmlns="7c4f1446-4a02-43ad-aa6c-89b0283100ed">
      <UserInfo>
        <DisplayName/>
        <AccountId xsi:nil="true"/>
        <AccountType/>
      </UserInfo>
    </Owner>
    <Students xmlns="7c4f1446-4a02-43ad-aa6c-89b0283100ed">
      <UserInfo>
        <DisplayName/>
        <AccountId xsi:nil="true"/>
        <AccountType/>
      </UserInfo>
    </Students>
    <Student_Groups xmlns="7c4f1446-4a02-43ad-aa6c-89b0283100ed">
      <UserInfo>
        <DisplayName/>
        <AccountId xsi:nil="true"/>
        <AccountType/>
      </UserInfo>
    </Student_Groups>
    <LMS_Mappings xmlns="7c4f1446-4a02-43ad-aa6c-89b0283100ed" xsi:nil="true"/>
    <NotebookType xmlns="7c4f1446-4a02-43ad-aa6c-89b0283100ed" xsi:nil="true"/>
    <AppVersion xmlns="7c4f1446-4a02-43ad-aa6c-89b0283100ed" xsi:nil="true"/>
    <IsNotebookLocked xmlns="7c4f1446-4a02-43ad-aa6c-89b0283100ed" xsi:nil="true"/>
    <FolderType xmlns="7c4f1446-4a02-43ad-aa6c-89b0283100ed" xsi:nil="true"/>
    <Teachers xmlns="7c4f1446-4a02-43ad-aa6c-89b0283100ed">
      <UserInfo>
        <DisplayName/>
        <AccountId xsi:nil="true"/>
        <AccountType/>
      </UserInfo>
    </Teachers>
    <Distribution_Groups xmlns="7c4f1446-4a02-43ad-aa6c-89b0283100ed" xsi:nil="true"/>
    <Templates xmlns="7c4f1446-4a02-43ad-aa6c-89b0283100ed" xsi:nil="true"/>
    <Self_Registration_Enabled xmlns="7c4f1446-4a02-43ad-aa6c-89b0283100ed" xsi:nil="true"/>
    <Has_Teacher_Only_SectionGroup xmlns="7c4f1446-4a02-43ad-aa6c-89b0283100ed" xsi:nil="true"/>
    <TeamsChannelId xmlns="7c4f1446-4a02-43ad-aa6c-89b0283100ed" xsi:nil="true"/>
    <Math_Settings xmlns="7c4f1446-4a02-43ad-aa6c-89b0283100ed" xsi:nil="true"/>
    <DefaultSectionNames xmlns="7c4f1446-4a02-43ad-aa6c-89b0283100ed" xsi:nil="true"/>
    <Is_Collaboration_Space_Locked xmlns="7c4f1446-4a02-43ad-aa6c-89b0283100ed" xsi:nil="true"/>
    <Invited_Students xmlns="7c4f1446-4a02-43ad-aa6c-89b0283100ed" xsi:nil="true"/>
    <Invited_Teachers xmlns="7c4f1446-4a02-43ad-aa6c-89b0283100ed" xsi:nil="true"/>
    <SharedWithUsers xmlns="822abb46-9960-4b78-8d38-915ad26787a5">
      <UserInfo>
        <DisplayName>GERMANO, ANTHONY</DisplayName>
        <AccountId>78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68F3024CE2CF41AC5FF852B2C0C238" ma:contentTypeVersion="32" ma:contentTypeDescription="Create a new document." ma:contentTypeScope="" ma:versionID="2ff22e8b9ee3141e71216efb79d10bdb">
  <xsd:schema xmlns:xsd="http://www.w3.org/2001/XMLSchema" xmlns:xs="http://www.w3.org/2001/XMLSchema" xmlns:p="http://schemas.microsoft.com/office/2006/metadata/properties" xmlns:ns2="7c4f1446-4a02-43ad-aa6c-89b0283100ed" xmlns:ns3="822abb46-9960-4b78-8d38-915ad26787a5" targetNamespace="http://schemas.microsoft.com/office/2006/metadata/properties" ma:root="true" ma:fieldsID="455b45d218fef8ada8086da28dd5e2fc" ns2:_="" ns3:_="">
    <xsd:import namespace="7c4f1446-4a02-43ad-aa6c-89b0283100ed"/>
    <xsd:import namespace="822abb46-9960-4b78-8d38-915ad26787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EventHashCode" minOccurs="0"/>
                <xsd:element ref="ns2:MediaServiceGenerationTime" minOccurs="0"/>
                <xsd:element ref="ns2:MediaServiceOCR"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f1446-4a02-43ad-aa6c-89b028310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Teachers" ma:index="32" nillable="true" ma:displayName="Invited Teachers" ma:internalName="Invited_Teachers">
      <xsd:simpleType>
        <xsd:restriction base="dms:Note">
          <xsd:maxLength value="255"/>
        </xsd:restriction>
      </xsd:simpleType>
    </xsd:element>
    <xsd:element name="Invited_Students" ma:index="33" nillable="true" ma:displayName="Invited Students" ma:internalName="Invited_Student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Teacher_Only_SectionGroup" ma:index="35" nillable="true" ma:displayName="Has Teacher Only SectionGroup" ma:internalName="Has_Teacher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2abb46-9960-4b78-8d38-915ad26787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BD5892-578B-480A-A46E-3F55C8A37A68}">
  <ds:schemaRefs>
    <ds:schemaRef ds:uri="http://schemas.microsoft.com/office/2006/metadata/properties"/>
    <ds:schemaRef ds:uri="http://schemas.microsoft.com/office/2006/documentManagement/types"/>
    <ds:schemaRef ds:uri="http://purl.org/dc/elements/1.1/"/>
    <ds:schemaRef ds:uri="822abb46-9960-4b78-8d38-915ad26787a5"/>
    <ds:schemaRef ds:uri="http://schemas.openxmlformats.org/package/2006/metadata/core-properties"/>
    <ds:schemaRef ds:uri="http://www.w3.org/XML/1998/namespace"/>
    <ds:schemaRef ds:uri="http://schemas.microsoft.com/office/infopath/2007/PartnerControls"/>
    <ds:schemaRef ds:uri="7c4f1446-4a02-43ad-aa6c-89b0283100ed"/>
    <ds:schemaRef ds:uri="http://purl.org/dc/dcmitype/"/>
    <ds:schemaRef ds:uri="http://purl.org/dc/terms/"/>
  </ds:schemaRefs>
</ds:datastoreItem>
</file>

<file path=customXml/itemProps2.xml><?xml version="1.0" encoding="utf-8"?>
<ds:datastoreItem xmlns:ds="http://schemas.openxmlformats.org/officeDocument/2006/customXml" ds:itemID="{F4F33E12-63F1-4D88-ADB3-CDD259C78805}">
  <ds:schemaRefs>
    <ds:schemaRef ds:uri="7c4f1446-4a02-43ad-aa6c-89b0283100ed"/>
    <ds:schemaRef ds:uri="822abb46-9960-4b78-8d38-915ad26787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A7FA2E-D1B8-4C16-A5F5-527613D9A9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2159</Words>
  <Application>Microsoft Office PowerPoint</Application>
  <PresentationFormat>Widescreen</PresentationFormat>
  <Paragraphs>113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Garamond</vt:lpstr>
      <vt:lpstr>Wingdings</vt:lpstr>
      <vt:lpstr>Organic</vt:lpstr>
      <vt:lpstr>PARENT COUNCIL </vt:lpstr>
      <vt:lpstr>Agenda</vt:lpstr>
      <vt:lpstr>Parent Council Norms</vt:lpstr>
      <vt:lpstr>Student Activities Update</vt:lpstr>
      <vt:lpstr>Student Activities Update</vt:lpstr>
      <vt:lpstr>Music Updates</vt:lpstr>
      <vt:lpstr>Athletics Updates</vt:lpstr>
      <vt:lpstr>Athletics Updates</vt:lpstr>
      <vt:lpstr>Teaching &amp; Learning – Feedback &amp; Q and A</vt:lpstr>
      <vt:lpstr>Guidance Updates</vt:lpstr>
      <vt:lpstr>Success Plan</vt:lpstr>
      <vt:lpstr>Health &amp; Safety Plan</vt:lpstr>
      <vt:lpstr>Technology Updates Kevin, Mike, Anthony, Greg, Karen, Melissa</vt:lpstr>
      <vt:lpstr>Help Desk</vt:lpstr>
      <vt:lpstr>Troubleshooting Computer Issues</vt:lpstr>
      <vt:lpstr>Quick Hits</vt:lpstr>
      <vt:lpstr>Parent FAQ</vt:lpstr>
      <vt:lpstr>Parent FAQ</vt:lpstr>
      <vt:lpstr>Parent FAQ</vt:lpstr>
      <vt:lpstr>Parent FAQ</vt:lpstr>
      <vt:lpstr>PARENT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COUNCIL </dc:title>
  <dc:creator>CANELLI, MICHAEL</dc:creator>
  <cp:lastModifiedBy>SHILLINGFORD, KEVIN T.</cp:lastModifiedBy>
  <cp:revision>2</cp:revision>
  <dcterms:created xsi:type="dcterms:W3CDTF">2020-10-15T11:56:45Z</dcterms:created>
  <dcterms:modified xsi:type="dcterms:W3CDTF">2020-10-19T20:55:07Z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0x0101008068F3024CE2CF41AC5FF852B2C0C238</vt:lpwstr>
  </property>
</Properties>
</file>